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18" r:id="rId1"/>
  </p:sldMasterIdLst>
  <p:notesMasterIdLst>
    <p:notesMasterId r:id="rId13"/>
  </p:notesMasterIdLst>
  <p:sldIdLst>
    <p:sldId id="288" r:id="rId2"/>
    <p:sldId id="341" r:id="rId3"/>
    <p:sldId id="336" r:id="rId4"/>
    <p:sldId id="342" r:id="rId5"/>
    <p:sldId id="343" r:id="rId6"/>
    <p:sldId id="345" r:id="rId7"/>
    <p:sldId id="348" r:id="rId8"/>
    <p:sldId id="346" r:id="rId9"/>
    <p:sldId id="349" r:id="rId10"/>
    <p:sldId id="347" r:id="rId11"/>
    <p:sldId id="34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88"/>
            <p14:sldId id="341"/>
            <p14:sldId id="336"/>
            <p14:sldId id="342"/>
            <p14:sldId id="343"/>
            <p14:sldId id="345"/>
            <p14:sldId id="348"/>
            <p14:sldId id="346"/>
            <p14:sldId id="349"/>
            <p14:sldId id="347"/>
            <p14:sldId id="34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42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3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791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72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9205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0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98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5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7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1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1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6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89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9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  <p:sldLayoutId id="2147484330" r:id="rId12"/>
    <p:sldLayoutId id="2147484331" r:id="rId13"/>
    <p:sldLayoutId id="2147484332" r:id="rId14"/>
    <p:sldLayoutId id="2147484333" r:id="rId15"/>
    <p:sldLayoutId id="21474843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CE9756-BEEE-4D38-94B5-AE45E7EA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702" y="1091817"/>
            <a:ext cx="9613861" cy="3108960"/>
          </a:xfr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Jermyn Borough 	Council Meeting</a:t>
            </a: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3/18/21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0147BD-2AC4-472A-A611-F0B38C478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314" y="1260629"/>
            <a:ext cx="9339371" cy="390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32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5B5CA-1526-4AD1-B45F-4682A86FD962}"/>
              </a:ext>
            </a:extLst>
          </p:cNvPr>
          <p:cNvSpPr txBox="1"/>
          <p:nvPr/>
        </p:nvSpPr>
        <p:spPr>
          <a:xfrm>
            <a:off x="1416028" y="917912"/>
            <a:ext cx="609452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Ratification of Bills Paid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Bacon St. Sewer Project Bids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 Action Plan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Bonnie Dr.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Enerlogics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MOU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Server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3/18/21</a:t>
            </a:r>
          </a:p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DPW 			10,397.72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Police 		3,620.18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Crime Watch Fund 				755.44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Community 		153,732.27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FNB 			1,906.66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Holiday Lights Fund 			543.90</a:t>
            </a:r>
            <a:endParaRPr lang="en-US" sz="20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5" y="1202836"/>
            <a:ext cx="8100105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3/18/21</a:t>
            </a:r>
          </a:p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General Fund 		1,001.42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Liquid Fuels 			33,812.22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Paving Fund 			1,011.91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Recycling 			5,003.16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Refuse 				2,604.77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Liquid Fuels - FNB 				72,767.57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Petty Cash 						151.42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Recreations Fund 				13,093.22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Recycling - Community 			7,773.52</a:t>
            </a:r>
          </a:p>
          <a:p>
            <a:pPr lvl="3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Refuse Checking - FNB 			29,418.20</a:t>
            </a:r>
          </a:p>
          <a:p>
            <a:pPr lvl="3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0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3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Total Checking/Savings 	 		</a:t>
            </a:r>
            <a:r>
              <a:rPr lang="en-US" sz="3200" b="0" i="0" u="none" strike="noStrike" baseline="0" dirty="0">
                <a:latin typeface="Arial" panose="020B0604020202020204" pitchFamily="34" charset="0"/>
              </a:rPr>
              <a:t>337,593.58</a:t>
            </a:r>
            <a:endParaRPr lang="en-US" sz="32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426127" y="2703016"/>
            <a:ext cx="91272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4800" b="0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Accounts Payable 				</a:t>
            </a:r>
            <a:r>
              <a:rPr lang="en-US" sz="3200" b="0" i="0" u="none" strike="noStrike" baseline="0" dirty="0">
                <a:latin typeface="Arial" panose="020B0604020202020204" pitchFamily="34" charset="0"/>
              </a:rPr>
              <a:t>27,625.13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A195A9-BF22-4B09-8C9C-534CC0E1F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6875" y="221500"/>
            <a:ext cx="5002825" cy="64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073149-A0F4-48F7-8D39-E6B7AF29E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06169"/>
              </p:ext>
            </p:extLst>
          </p:nvPr>
        </p:nvGraphicFramePr>
        <p:xfrm>
          <a:off x="2092478" y="1602882"/>
          <a:ext cx="6870701" cy="455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630">
                  <a:extLst>
                    <a:ext uri="{9D8B030D-6E8A-4147-A177-3AD203B41FA5}">
                      <a16:colId xmlns:a16="http://schemas.microsoft.com/office/drawing/2014/main" val="4252219021"/>
                    </a:ext>
                  </a:extLst>
                </a:gridCol>
                <a:gridCol w="2997605">
                  <a:extLst>
                    <a:ext uri="{9D8B030D-6E8A-4147-A177-3AD203B41FA5}">
                      <a16:colId xmlns:a16="http://schemas.microsoft.com/office/drawing/2014/main" val="4214510690"/>
                    </a:ext>
                  </a:extLst>
                </a:gridCol>
                <a:gridCol w="1741466">
                  <a:extLst>
                    <a:ext uri="{9D8B030D-6E8A-4147-A177-3AD203B41FA5}">
                      <a16:colId xmlns:a16="http://schemas.microsoft.com/office/drawing/2014/main" val="4227530753"/>
                    </a:ext>
                  </a:extLst>
                </a:gridCol>
              </a:tblGrid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2/28/2019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$25,939.21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$2,523.77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3341529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$26,609.33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$670.12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6653541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$27,792.58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$1,183.25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33067606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$27,762.08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-$30.50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7547708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$30,163.00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$2,400.92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7196492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$31,307.99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$1,144.99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8680069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$32,491.86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$1,183.87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7326036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$33,813.53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$1,321.67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39424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$35,460.80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$1,647.27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5547703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11/30/2019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$36,983.55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$1,522.75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05640398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12/31/2019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$38,645.55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$1,662.00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14243112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$40,327.05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$1,681.50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77818562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2/29/2020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$39,759.82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-$567.23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56948518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$37,349.22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-$2,410.60</a:t>
                      </a:r>
                      <a:endParaRPr lang="en-US" sz="9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5752351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$40,874.93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$3,525.71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6634953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$43,293.88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$2,418.95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75297928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$45,559.06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$2,265.18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22378704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$48,053.80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$2,494.74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7782862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$51,401.24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$3,347.44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98062323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$51,473.47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$72.23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09221195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$51,737.09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$263.62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8176395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11/30/2020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$56,900.12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$5,163.03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9707421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12/31/2020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$59,697.92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$2,797.80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7991690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1/31/2021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$60,434.30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$736.38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74624805"/>
                  </a:ext>
                </a:extLst>
              </a:tr>
              <a:tr h="18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2/28/2021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$63,540.03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$3,105.73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291604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122A1B8-316A-4C33-9E89-3F44D50AA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433725"/>
              </p:ext>
            </p:extLst>
          </p:nvPr>
        </p:nvGraphicFramePr>
        <p:xfrm>
          <a:off x="2092479" y="21732"/>
          <a:ext cx="6870701" cy="1581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630">
                  <a:extLst>
                    <a:ext uri="{9D8B030D-6E8A-4147-A177-3AD203B41FA5}">
                      <a16:colId xmlns:a16="http://schemas.microsoft.com/office/drawing/2014/main" val="3182455451"/>
                    </a:ext>
                  </a:extLst>
                </a:gridCol>
                <a:gridCol w="2997605">
                  <a:extLst>
                    <a:ext uri="{9D8B030D-6E8A-4147-A177-3AD203B41FA5}">
                      <a16:colId xmlns:a16="http://schemas.microsoft.com/office/drawing/2014/main" val="4180279171"/>
                    </a:ext>
                  </a:extLst>
                </a:gridCol>
                <a:gridCol w="1741466">
                  <a:extLst>
                    <a:ext uri="{9D8B030D-6E8A-4147-A177-3AD203B41FA5}">
                      <a16:colId xmlns:a16="http://schemas.microsoft.com/office/drawing/2014/main" val="2593671060"/>
                    </a:ext>
                  </a:extLst>
                </a:gridCol>
              </a:tblGrid>
              <a:tr h="112395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Jermyn Borough General Employee Pension Plan Valuation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6632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Date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Value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0255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420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9F5A2C-FE6D-4CA0-AB65-EC6F9248A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87" y="885825"/>
            <a:ext cx="804862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8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422E7B4-B512-4BB3-8532-461019951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458335"/>
              </p:ext>
            </p:extLst>
          </p:nvPr>
        </p:nvGraphicFramePr>
        <p:xfrm>
          <a:off x="2762003" y="556704"/>
          <a:ext cx="5194300" cy="1447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5376">
                  <a:extLst>
                    <a:ext uri="{9D8B030D-6E8A-4147-A177-3AD203B41FA5}">
                      <a16:colId xmlns:a16="http://schemas.microsoft.com/office/drawing/2014/main" val="1294816589"/>
                    </a:ext>
                  </a:extLst>
                </a:gridCol>
                <a:gridCol w="1627780">
                  <a:extLst>
                    <a:ext uri="{9D8B030D-6E8A-4147-A177-3AD203B41FA5}">
                      <a16:colId xmlns:a16="http://schemas.microsoft.com/office/drawing/2014/main" val="3752246536"/>
                    </a:ext>
                  </a:extLst>
                </a:gridCol>
                <a:gridCol w="1891144">
                  <a:extLst>
                    <a:ext uri="{9D8B030D-6E8A-4147-A177-3AD203B41FA5}">
                      <a16:colId xmlns:a16="http://schemas.microsoft.com/office/drawing/2014/main" val="2554362821"/>
                    </a:ext>
                  </a:extLst>
                </a:gridCol>
              </a:tblGrid>
              <a:tr h="120015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Jermyn Borough Police Officer Pension Plan Valuation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30194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Date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Value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Change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450946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3019AA-8CBA-456D-80E7-DCF0842FA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613768"/>
              </p:ext>
            </p:extLst>
          </p:nvPr>
        </p:nvGraphicFramePr>
        <p:xfrm>
          <a:off x="2762003" y="2004504"/>
          <a:ext cx="5194300" cy="3881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5376">
                  <a:extLst>
                    <a:ext uri="{9D8B030D-6E8A-4147-A177-3AD203B41FA5}">
                      <a16:colId xmlns:a16="http://schemas.microsoft.com/office/drawing/2014/main" val="3324922014"/>
                    </a:ext>
                  </a:extLst>
                </a:gridCol>
                <a:gridCol w="1627780">
                  <a:extLst>
                    <a:ext uri="{9D8B030D-6E8A-4147-A177-3AD203B41FA5}">
                      <a16:colId xmlns:a16="http://schemas.microsoft.com/office/drawing/2014/main" val="1741711177"/>
                    </a:ext>
                  </a:extLst>
                </a:gridCol>
                <a:gridCol w="1891144">
                  <a:extLst>
                    <a:ext uri="{9D8B030D-6E8A-4147-A177-3AD203B41FA5}">
                      <a16:colId xmlns:a16="http://schemas.microsoft.com/office/drawing/2014/main" val="3208275142"/>
                    </a:ext>
                  </a:extLst>
                </a:gridCol>
              </a:tblGrid>
              <a:tr h="155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2/28/2019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440,609.00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$42,951.10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5126049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443,655.49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$3,046.49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9696505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452,233.69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$8,578.20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2332812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435,544.34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-$16,689.35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42059979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450,800.80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$15,256.46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6087776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451,062.71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$261.91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7082167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446,203.33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-$4,859.38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4434788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446,043.85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-$159.48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792004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467,082.31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$21,038.46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93577589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11/30/2019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473,175.35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$6,093.04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866958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12/31/2019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480,217.58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$7,042.23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3831730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477,122.56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-$3,095.02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5919942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2/29/2020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453,423.83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-$23,698.73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03567718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3/31/2020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412,072.61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-$41,351.22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0619949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437,229.25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$25,156.64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5000829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450,055.98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$12,826.73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106944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6/30/2020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455,640.58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$5,584.60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4067804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7/31/2020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468,358.69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$12,718.11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570908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8/31/2020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483,401.64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$15,042.95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58667416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9/30/2020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472,550.34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-$10,851.30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9682591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10/31/2020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461,969.26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-$10,581.08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1275835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11/30/2020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497,033.61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$35,064.35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50101653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12/31/2020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509,995.50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$12,961.89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7370578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1/31/2021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505,410.61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-$4,584.89</a:t>
                      </a:r>
                      <a:endParaRPr lang="en-US" sz="9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37512312"/>
                  </a:ext>
                </a:extLst>
              </a:tr>
              <a:tr h="1552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2/28/2021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>
                          <a:effectLst/>
                        </a:rPr>
                        <a:t>514,685.82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$9,275.21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96179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70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455</Words>
  <Application>Microsoft Office PowerPoint</Application>
  <PresentationFormat>Widescreen</PresentationFormat>
  <Paragraphs>209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Algerian</vt:lpstr>
      <vt:lpstr>Arial</vt:lpstr>
      <vt:lpstr>Calibri</vt:lpstr>
      <vt:lpstr>Copperplate Gothic Bold</vt:lpstr>
      <vt:lpstr>Symbol</vt:lpstr>
      <vt:lpstr>Trebuchet MS</vt:lpstr>
      <vt:lpstr>Wingdings 3</vt:lpstr>
      <vt:lpstr>Facet</vt:lpstr>
      <vt:lpstr>Jermyn Borough  Council Meeting  3/18/21 </vt:lpstr>
      <vt:lpstr>Meeting 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55</cp:revision>
  <dcterms:created xsi:type="dcterms:W3CDTF">2019-10-03T16:39:17Z</dcterms:created>
  <dcterms:modified xsi:type="dcterms:W3CDTF">2021-03-18T22:46:13Z</dcterms:modified>
</cp:coreProperties>
</file>